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useo Moderno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BM57MWHZG?:display_count=n&amp;:origin=viz_share_link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14" t="-27670" b="-385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208747"/>
            <a:ext cx="18288000" cy="5569599"/>
            <a:chOff x="0" y="0"/>
            <a:chExt cx="4816593" cy="1466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66890"/>
            </a:xfrm>
            <a:custGeom>
              <a:avLst/>
              <a:gdLst/>
              <a:ahLst/>
              <a:cxnLst/>
              <a:rect l="l" t="t" r="r" b="b"/>
              <a:pathLst>
                <a:path w="4816592" h="1466890">
                  <a:moveTo>
                    <a:pt x="0" y="0"/>
                  </a:moveTo>
                  <a:lnTo>
                    <a:pt x="4816592" y="0"/>
                  </a:lnTo>
                  <a:lnTo>
                    <a:pt x="4816592" y="1466890"/>
                  </a:lnTo>
                  <a:lnTo>
                    <a:pt x="0" y="1466890"/>
                  </a:lnTo>
                  <a:close/>
                </a:path>
              </a:pathLst>
            </a:custGeom>
            <a:gradFill rotWithShape="1">
              <a:gsLst>
                <a:gs pos="0">
                  <a:srgbClr val="9F1211">
                    <a:alpha val="0"/>
                  </a:srgbClr>
                </a:gs>
                <a:gs pos="100000">
                  <a:srgbClr val="9F12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504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87714" y="3049194"/>
            <a:ext cx="15512572" cy="262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4000">
                <a:solidFill>
                  <a:srgbClr val="2E2B2B"/>
                </a:solidFill>
                <a:latin typeface="Museo Moderno"/>
                <a:ea typeface="Museo Moderno"/>
                <a:cs typeface="Museo Moderno"/>
                <a:sym typeface="Museo Moderno"/>
              </a:rPr>
              <a:t>WORLD OIL AND GAS INDUSTRY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0445" y="7742966"/>
            <a:ext cx="3075301" cy="26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6"/>
              </a:lnSpc>
              <a:spcBef>
                <a:spcPct val="0"/>
              </a:spcBef>
            </a:pPr>
            <a:r>
              <a:rPr lang="en-US" sz="16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Ghassanbelaish@gmail.com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0445" y="7225470"/>
            <a:ext cx="4567110" cy="54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1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Ghassan Belaish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814" y="2096694"/>
            <a:ext cx="52383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9F1211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39184" y="186849"/>
            <a:ext cx="8532384" cy="3210310"/>
          </a:xfrm>
          <a:custGeom>
            <a:avLst/>
            <a:gdLst/>
            <a:ahLst/>
            <a:cxnLst/>
            <a:rect l="l" t="t" r="r" b="b"/>
            <a:pathLst>
              <a:path w="8532384" h="3210310">
                <a:moveTo>
                  <a:pt x="0" y="0"/>
                </a:moveTo>
                <a:lnTo>
                  <a:pt x="8532384" y="0"/>
                </a:lnTo>
                <a:lnTo>
                  <a:pt x="8532384" y="3210309"/>
                </a:lnTo>
                <a:lnTo>
                  <a:pt x="0" y="321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039184" y="3397158"/>
            <a:ext cx="8532384" cy="3146317"/>
          </a:xfrm>
          <a:custGeom>
            <a:avLst/>
            <a:gdLst/>
            <a:ahLst/>
            <a:cxnLst/>
            <a:rect l="l" t="t" r="r" b="b"/>
            <a:pathLst>
              <a:path w="8532384" h="3146317">
                <a:moveTo>
                  <a:pt x="0" y="0"/>
                </a:moveTo>
                <a:lnTo>
                  <a:pt x="8532384" y="0"/>
                </a:lnTo>
                <a:lnTo>
                  <a:pt x="8532384" y="3146317"/>
                </a:lnTo>
                <a:lnTo>
                  <a:pt x="0" y="3146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8484" y="3230589"/>
            <a:ext cx="8011666" cy="15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United States: ~500K MB/D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Saudi Arabia: ~450K MB/D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Russia: ~300K MB/D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8484" y="566380"/>
            <a:ext cx="771764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Big Three: Common Strategies, Different Outcomes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7062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Production Rankings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39184" y="6543475"/>
            <a:ext cx="8532384" cy="3487612"/>
          </a:xfrm>
          <a:custGeom>
            <a:avLst/>
            <a:gdLst/>
            <a:ahLst/>
            <a:cxnLst/>
            <a:rect l="l" t="t" r="r" b="b"/>
            <a:pathLst>
              <a:path w="8532384" h="3487612">
                <a:moveTo>
                  <a:pt x="0" y="0"/>
                </a:moveTo>
                <a:lnTo>
                  <a:pt x="8532384" y="0"/>
                </a:lnTo>
                <a:lnTo>
                  <a:pt x="8532384" y="3487612"/>
                </a:lnTo>
                <a:lnTo>
                  <a:pt x="0" y="348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8484" y="3230589"/>
            <a:ext cx="8011666" cy="698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2. Strategic Reserve Management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All three maintain significant proven reserves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Active investment in exploration and technology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Use reserves as geopolitical and economic tools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3. Economic Dependence (But Varying Degrees)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Russia: High dependence (10-20% of GDP from natural resource rents)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Saudi Arabia: High dependence (similar profile)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USA: Lower dependence (&lt;5% despite highest production) due to diversified economy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4. Production Growth Trajectories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USA: Shale revolution drove massive growth 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www.forbes.com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Saudi Arabia: Maintained steady high production 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interfax.com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Russia: Stable growth post-1990s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8484" y="566380"/>
            <a:ext cx="771764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Big Three: Common Strategies, Different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7062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What They Have in Common:</a:t>
            </a:r>
          </a:p>
        </p:txBody>
      </p:sp>
      <p:sp>
        <p:nvSpPr>
          <p:cNvPr id="8" name="Freeform 8"/>
          <p:cNvSpPr/>
          <p:nvPr/>
        </p:nvSpPr>
        <p:spPr>
          <a:xfrm>
            <a:off x="9039184" y="186849"/>
            <a:ext cx="8532384" cy="3210310"/>
          </a:xfrm>
          <a:custGeom>
            <a:avLst/>
            <a:gdLst/>
            <a:ahLst/>
            <a:cxnLst/>
            <a:rect l="l" t="t" r="r" b="b"/>
            <a:pathLst>
              <a:path w="8532384" h="3210310">
                <a:moveTo>
                  <a:pt x="0" y="0"/>
                </a:moveTo>
                <a:lnTo>
                  <a:pt x="8532384" y="0"/>
                </a:lnTo>
                <a:lnTo>
                  <a:pt x="8532384" y="3210309"/>
                </a:lnTo>
                <a:lnTo>
                  <a:pt x="0" y="321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39184" y="3397158"/>
            <a:ext cx="8532384" cy="3146317"/>
          </a:xfrm>
          <a:custGeom>
            <a:avLst/>
            <a:gdLst/>
            <a:ahLst/>
            <a:cxnLst/>
            <a:rect l="l" t="t" r="r" b="b"/>
            <a:pathLst>
              <a:path w="8532384" h="3146317">
                <a:moveTo>
                  <a:pt x="0" y="0"/>
                </a:moveTo>
                <a:lnTo>
                  <a:pt x="8532384" y="0"/>
                </a:lnTo>
                <a:lnTo>
                  <a:pt x="8532384" y="3146317"/>
                </a:lnTo>
                <a:lnTo>
                  <a:pt x="0" y="3146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039184" y="6543475"/>
            <a:ext cx="8532384" cy="3487612"/>
          </a:xfrm>
          <a:custGeom>
            <a:avLst/>
            <a:gdLst/>
            <a:ahLst/>
            <a:cxnLst/>
            <a:rect l="l" t="t" r="r" b="b"/>
            <a:pathLst>
              <a:path w="8532384" h="3487612">
                <a:moveTo>
                  <a:pt x="0" y="0"/>
                </a:moveTo>
                <a:lnTo>
                  <a:pt x="8532384" y="0"/>
                </a:lnTo>
                <a:lnTo>
                  <a:pt x="8532384" y="3487612"/>
                </a:lnTo>
                <a:lnTo>
                  <a:pt x="0" y="348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Object 5"/>
          <p:cNvGraphicFramePr/>
          <p:nvPr/>
        </p:nvGraphicFramePr>
        <p:xfrm>
          <a:off x="8820457" y="3916827"/>
          <a:ext cx="920115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036300" imgH="4343400" progId="Excel.Sheet.12">
                  <p:embed/>
                </p:oleObj>
              </mc:Choice>
              <mc:Fallback>
                <p:oleObj name="Worksheet" r:id="rId2" imgW="11036300" imgH="4343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20457" y="3916827"/>
                        <a:ext cx="920115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18484" y="3230589"/>
            <a:ext cx="8011666" cy="698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2. Strategic Reserve Management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All three maintain significant proven reserves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Active investment in exploration and technology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Use reserves as geopolitical and economic tools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3. Economic Dependence (But Varying Degrees)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Russia: High dependence (10-20% of GDP from natural resource rents)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Saudi Arabia: High dependence (similar profile)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USA: Lower dependence (&lt;5% despite highest production) due to diversified economy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4. Production Growth Trajectories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USA: Shale revolution drove massive growth 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www.forbes.com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Saudi Arabia: Maintained steady high production 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interfax.com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Russia: Stable growth post-1990s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8484" y="566380"/>
            <a:ext cx="771764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Big Three: Common Strategies, Different Outcomes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7062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What They Have in Common: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9596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D9D9D9"/>
                </a:solidFill>
                <a:latin typeface="Museo Moderno"/>
                <a:ea typeface="Museo Moderno"/>
                <a:cs typeface="Museo Moderno"/>
                <a:sym typeface="Museo Moderno"/>
              </a:rPr>
              <a:t>Key Differences </a:t>
            </a: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Di?fferencedd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55356"/>
            <a:ext cx="18288000" cy="1431644"/>
            <a:chOff x="0" y="0"/>
            <a:chExt cx="4816593" cy="377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77059"/>
            </a:xfrm>
            <a:custGeom>
              <a:avLst/>
              <a:gdLst/>
              <a:ahLst/>
              <a:cxnLst/>
              <a:rect l="l" t="t" r="r" b="b"/>
              <a:pathLst>
                <a:path w="4816592" h="377059">
                  <a:moveTo>
                    <a:pt x="0" y="0"/>
                  </a:moveTo>
                  <a:lnTo>
                    <a:pt x="4816592" y="0"/>
                  </a:lnTo>
                  <a:lnTo>
                    <a:pt x="4816592" y="377059"/>
                  </a:lnTo>
                  <a:lnTo>
                    <a:pt x="0" y="377059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1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908" y="3542309"/>
            <a:ext cx="11979797" cy="49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353"/>
              </a:lnSpc>
              <a:buAutoNum type="arabicPeriod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Diversify Economic Base</a:t>
            </a:r>
          </a:p>
          <a:p>
            <a:pPr marL="346390" lvl="1" indent="-173195" algn="just">
              <a:lnSpc>
                <a:spcPts val="3353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Challenge: High natural resource rent dependency creates vulnerability</a:t>
            </a:r>
          </a:p>
          <a:p>
            <a:pPr marL="346390" lvl="1" indent="-173195" algn="just">
              <a:lnSpc>
                <a:spcPts val="3353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Action: Follow USA model - high production with low GDP dependency</a:t>
            </a:r>
          </a:p>
          <a:p>
            <a:pPr marL="346390" lvl="1" indent="-173195" algn="just">
              <a:lnSpc>
                <a:spcPts val="3353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Target: Reduce natural resource rents to &lt;10% of GDP while maintaining production</a:t>
            </a:r>
          </a:p>
          <a:p>
            <a:pPr algn="just">
              <a:lnSpc>
                <a:spcPts val="3353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3"/>
              </a:lnSpc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2. Invest in Reserve Sustainability</a:t>
            </a:r>
          </a:p>
          <a:p>
            <a:pPr marL="346390" lvl="1" indent="-173195" algn="just">
              <a:lnSpc>
                <a:spcPts val="3353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Challenge: Production growth must be balanced with reserve replacement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Action:Increase exploration investment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Adopt enhanced recovery technologies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Develop unconventional resources</a:t>
            </a:r>
          </a:p>
          <a:p>
            <a:pPr algn="just">
              <a:lnSpc>
                <a:spcPts val="3353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3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11380" y="1933148"/>
            <a:ext cx="9097628" cy="8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  <a:spcBef>
                <a:spcPct val="0"/>
              </a:spcBef>
            </a:pPr>
            <a:r>
              <a:rPr lang="en-US" sz="4937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For High-Production Countries: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0194" y="3539259"/>
            <a:ext cx="11979797" cy="246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3. Optimize Production Efficiency</a:t>
            </a:r>
          </a:p>
          <a:p>
            <a:pPr marL="346390" lvl="1" indent="-173195" algn="just">
              <a:lnSpc>
                <a:spcPts val="3353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Challenge: Maintaining competitiveness amid volatile prices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Action:Leverage technology for cost reduction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Improve operational efficiency</a:t>
            </a:r>
          </a:p>
          <a:p>
            <a:pPr marL="692780" lvl="2" indent="-230927" algn="just">
              <a:lnSpc>
                <a:spcPts val="3353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Focus on high-margin assets</a:t>
            </a:r>
          </a:p>
          <a:p>
            <a:pPr algn="just">
              <a:lnSpc>
                <a:spcPts val="3353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55356"/>
            <a:ext cx="18288000" cy="1431644"/>
            <a:chOff x="0" y="0"/>
            <a:chExt cx="4816593" cy="377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77059"/>
            </a:xfrm>
            <a:custGeom>
              <a:avLst/>
              <a:gdLst/>
              <a:ahLst/>
              <a:cxnLst/>
              <a:rect l="l" t="t" r="r" b="b"/>
              <a:pathLst>
                <a:path w="4816592" h="377059">
                  <a:moveTo>
                    <a:pt x="0" y="0"/>
                  </a:moveTo>
                  <a:lnTo>
                    <a:pt x="4816592" y="0"/>
                  </a:lnTo>
                  <a:lnTo>
                    <a:pt x="4816592" y="377059"/>
                  </a:lnTo>
                  <a:lnTo>
                    <a:pt x="0" y="377059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1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65578" y="3445787"/>
            <a:ext cx="8329571" cy="549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Prepare for Demand Uncertainty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Global oil demand growth slowed to 0.8% in 2024 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www.iea.org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Focus on quality over quantity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Develop flexible production capabilities</a:t>
            </a:r>
          </a:p>
          <a:p>
            <a:pPr algn="just">
              <a:lnSpc>
                <a:spcPts val="3980"/>
              </a:lnSpc>
            </a:pPr>
            <a:endParaRPr lang="en-US" sz="19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980"/>
              </a:lnSpc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Strengthen Reserve Management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Implement dynamic reserve assessment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Balance short-term production with long-term sustainability</a:t>
            </a:r>
          </a:p>
          <a:p>
            <a:pPr marL="411158" lvl="1" indent="-205579" algn="just">
              <a:lnSpc>
                <a:spcPts val="3980"/>
              </a:lnSpc>
              <a:buAutoNum type="arabicPeriod"/>
            </a:pPr>
            <a:r>
              <a:rPr lang="en-US" sz="19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Monitor rent-to-production ratios</a:t>
            </a:r>
          </a:p>
          <a:p>
            <a:pPr algn="just">
              <a:lnSpc>
                <a:spcPts val="3980"/>
              </a:lnSpc>
            </a:pPr>
            <a:endParaRPr lang="en-US" sz="19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11380" y="1933148"/>
            <a:ext cx="9097628" cy="8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  <a:spcBef>
                <a:spcPct val="0"/>
              </a:spcBef>
            </a:pPr>
            <a:r>
              <a:rPr lang="en-US" sz="4937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For Industry Stakeholders: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58800" y="0"/>
            <a:ext cx="5029200" cy="10287000"/>
            <a:chOff x="0" y="0"/>
            <a:chExt cx="13245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563" cy="2709333"/>
            </a:xfrm>
            <a:custGeom>
              <a:avLst/>
              <a:gdLst/>
              <a:ahLst/>
              <a:cxnLst/>
              <a:rect l="l" t="t" r="r" b="b"/>
              <a:pathLst>
                <a:path w="1324563" h="2709333">
                  <a:moveTo>
                    <a:pt x="0" y="0"/>
                  </a:moveTo>
                  <a:lnTo>
                    <a:pt x="1324563" y="0"/>
                  </a:lnTo>
                  <a:lnTo>
                    <a:pt x="13245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45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028700"/>
            <a:ext cx="7539976" cy="8017698"/>
            <a:chOff x="0" y="0"/>
            <a:chExt cx="812800" cy="864298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812800" cy="864298"/>
            </a:xfrm>
            <a:custGeom>
              <a:avLst/>
              <a:gdLst/>
              <a:ahLst/>
              <a:cxnLst/>
              <a:rect l="l" t="t" r="r" b="b"/>
              <a:pathLst>
                <a:path w="812800" h="864298">
                  <a:moveTo>
                    <a:pt x="812800" y="0"/>
                  </a:moveTo>
                  <a:lnTo>
                    <a:pt x="0" y="0"/>
                  </a:lnTo>
                  <a:lnTo>
                    <a:pt x="0" y="864298"/>
                  </a:lnTo>
                  <a:lnTo>
                    <a:pt x="812800" y="864298"/>
                  </a:lnTo>
                  <a:close/>
                </a:path>
              </a:pathLst>
            </a:custGeom>
            <a:blipFill>
              <a:blip r:embed="rId2"/>
              <a:stretch>
                <a:fillRect l="-44731" r="-44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02920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0742" y="3421379"/>
            <a:ext cx="6442918" cy="85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1"/>
              </a:lnSpc>
              <a:spcBef>
                <a:spcPct val="0"/>
              </a:spcBef>
            </a:pPr>
            <a:r>
              <a:rPr lang="en-US" sz="4937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Next steps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55356"/>
            <a:ext cx="18288000" cy="1431644"/>
            <a:chOff x="0" y="0"/>
            <a:chExt cx="4816593" cy="377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77059"/>
            </a:xfrm>
            <a:custGeom>
              <a:avLst/>
              <a:gdLst/>
              <a:ahLst/>
              <a:cxnLst/>
              <a:rect l="l" t="t" r="r" b="b"/>
              <a:pathLst>
                <a:path w="4816592" h="377059">
                  <a:moveTo>
                    <a:pt x="0" y="0"/>
                  </a:moveTo>
                  <a:lnTo>
                    <a:pt x="4816592" y="0"/>
                  </a:lnTo>
                  <a:lnTo>
                    <a:pt x="4816592" y="377059"/>
                  </a:lnTo>
                  <a:lnTo>
                    <a:pt x="0" y="377059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1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65578" y="3436262"/>
            <a:ext cx="6891603" cy="435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337" lvl="1" indent="-227169" algn="just">
              <a:lnSpc>
                <a:spcPts val="4398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Conduct country-specific deep-dive analysis</a:t>
            </a:r>
          </a:p>
          <a:p>
            <a:pPr marL="454337" lvl="1" indent="-227169" algn="just">
              <a:lnSpc>
                <a:spcPts val="4398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Develop scenario planning for demand transitions</a:t>
            </a:r>
          </a:p>
          <a:p>
            <a:pPr marL="454337" lvl="1" indent="-227169" algn="just">
              <a:lnSpc>
                <a:spcPts val="4398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Create implementation roadmaps for recommendations</a:t>
            </a:r>
          </a:p>
          <a:p>
            <a:pPr marL="454337" lvl="1" indent="-227169" algn="just">
              <a:lnSpc>
                <a:spcPts val="4398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Establish monitoring frameworks for key metrics</a:t>
            </a:r>
          </a:p>
          <a:p>
            <a:pPr algn="just">
              <a:lnSpc>
                <a:spcPts val="4398"/>
              </a:lnSpc>
            </a:pPr>
            <a:endParaRPr lang="en-US" sz="21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11380" y="1933148"/>
            <a:ext cx="9097628" cy="8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  <a:spcBef>
                <a:spcPct val="0"/>
              </a:spcBef>
            </a:pPr>
            <a:r>
              <a:rPr lang="en-US" sz="4937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Next Steps: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0742" y="2640615"/>
            <a:ext cx="4965032" cy="120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6"/>
              </a:lnSpc>
              <a:spcBef>
                <a:spcPct val="0"/>
              </a:spcBef>
            </a:pPr>
            <a:r>
              <a:rPr lang="en-US" sz="7025">
                <a:solidFill>
                  <a:srgbClr val="F2F2F2"/>
                </a:solidFill>
                <a:latin typeface="Museo Moderno"/>
                <a:ea typeface="Museo Moderno"/>
                <a:cs typeface="Museo Moderno"/>
                <a:sym typeface="Museo Moderno"/>
              </a:rPr>
              <a:t>About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0742" y="5010449"/>
            <a:ext cx="5207446" cy="38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2"/>
              </a:lnSpc>
            </a:pPr>
            <a:r>
              <a:rPr lang="en-US" sz="1804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Ghassan Belaish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36133" y="-37502"/>
            <a:ext cx="9709333" cy="10324502"/>
            <a:chOff x="0" y="0"/>
            <a:chExt cx="812800" cy="8642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64298"/>
            </a:xfrm>
            <a:custGeom>
              <a:avLst/>
              <a:gdLst/>
              <a:ahLst/>
              <a:cxnLst/>
              <a:rect l="l" t="t" r="r" b="b"/>
              <a:pathLst>
                <a:path w="812800" h="864298">
                  <a:moveTo>
                    <a:pt x="0" y="0"/>
                  </a:moveTo>
                  <a:lnTo>
                    <a:pt x="812800" y="0"/>
                  </a:lnTo>
                  <a:lnTo>
                    <a:pt x="812800" y="864298"/>
                  </a:lnTo>
                  <a:lnTo>
                    <a:pt x="0" y="864298"/>
                  </a:lnTo>
                  <a:close/>
                </a:path>
              </a:pathLst>
            </a:custGeom>
            <a:blipFill>
              <a:blip r:embed="rId2"/>
              <a:stretch>
                <a:fillRect l="-27617" r="-276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3837447" y="-5336188"/>
            <a:ext cx="10597371" cy="10597371"/>
          </a:xfrm>
          <a:custGeom>
            <a:avLst/>
            <a:gdLst/>
            <a:ahLst/>
            <a:cxnLst/>
            <a:rect l="l" t="t" r="r" b="b"/>
            <a:pathLst>
              <a:path w="10597371" h="10597371">
                <a:moveTo>
                  <a:pt x="0" y="0"/>
                </a:moveTo>
                <a:lnTo>
                  <a:pt x="10597371" y="0"/>
                </a:lnTo>
                <a:lnTo>
                  <a:pt x="10597371" y="10597372"/>
                </a:lnTo>
                <a:lnTo>
                  <a:pt x="0" y="1059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0742" y="6208126"/>
            <a:ext cx="397620" cy="397620"/>
          </a:xfrm>
          <a:custGeom>
            <a:avLst/>
            <a:gdLst/>
            <a:ahLst/>
            <a:cxnLst/>
            <a:rect l="l" t="t" r="r" b="b"/>
            <a:pathLst>
              <a:path w="397620" h="397620">
                <a:moveTo>
                  <a:pt x="0" y="0"/>
                </a:moveTo>
                <a:lnTo>
                  <a:pt x="397620" y="0"/>
                </a:lnTo>
                <a:lnTo>
                  <a:pt x="397620" y="397620"/>
                </a:lnTo>
                <a:lnTo>
                  <a:pt x="0" y="39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1502" y="5700694"/>
            <a:ext cx="397620" cy="397620"/>
          </a:xfrm>
          <a:custGeom>
            <a:avLst/>
            <a:gdLst/>
            <a:ahLst/>
            <a:cxnLst/>
            <a:rect l="l" t="t" r="r" b="b"/>
            <a:pathLst>
              <a:path w="397620" h="397620">
                <a:moveTo>
                  <a:pt x="0" y="0"/>
                </a:moveTo>
                <a:lnTo>
                  <a:pt x="397621" y="0"/>
                </a:lnTo>
                <a:lnTo>
                  <a:pt x="397621" y="397620"/>
                </a:lnTo>
                <a:lnTo>
                  <a:pt x="0" y="39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1502" y="6720046"/>
            <a:ext cx="397620" cy="397620"/>
          </a:xfrm>
          <a:custGeom>
            <a:avLst/>
            <a:gdLst/>
            <a:ahLst/>
            <a:cxnLst/>
            <a:rect l="l" t="t" r="r" b="b"/>
            <a:pathLst>
              <a:path w="397620" h="397620">
                <a:moveTo>
                  <a:pt x="0" y="0"/>
                </a:moveTo>
                <a:lnTo>
                  <a:pt x="397621" y="0"/>
                </a:lnTo>
                <a:lnTo>
                  <a:pt x="397621" y="397620"/>
                </a:lnTo>
                <a:lnTo>
                  <a:pt x="0" y="397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144000" y="6720046"/>
            <a:ext cx="9144000" cy="5633452"/>
            <a:chOff x="0" y="0"/>
            <a:chExt cx="2408296" cy="14837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8296" cy="1483707"/>
            </a:xfrm>
            <a:custGeom>
              <a:avLst/>
              <a:gdLst/>
              <a:ahLst/>
              <a:cxnLst/>
              <a:rect l="l" t="t" r="r" b="b"/>
              <a:pathLst>
                <a:path w="2408296" h="1483707">
                  <a:moveTo>
                    <a:pt x="0" y="0"/>
                  </a:moveTo>
                  <a:lnTo>
                    <a:pt x="2408296" y="0"/>
                  </a:lnTo>
                  <a:lnTo>
                    <a:pt x="2408296" y="1483707"/>
                  </a:lnTo>
                  <a:lnTo>
                    <a:pt x="0" y="1483707"/>
                  </a:lnTo>
                  <a:close/>
                </a:path>
              </a:pathLst>
            </a:custGeom>
            <a:gradFill rotWithShape="1">
              <a:gsLst>
                <a:gs pos="0">
                  <a:srgbClr val="9F1211">
                    <a:alpha val="0"/>
                  </a:srgbClr>
                </a:gs>
                <a:gs pos="100000">
                  <a:srgbClr val="9F12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08296" cy="1521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24007" y="7050991"/>
            <a:ext cx="6835293" cy="182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0"/>
              </a:lnSpc>
              <a:spcBef>
                <a:spcPct val="0"/>
              </a:spcBef>
            </a:pPr>
            <a:r>
              <a:rPr lang="en-US" sz="3492">
                <a:solidFill>
                  <a:srgbClr val="F2F2F2"/>
                </a:solidFill>
                <a:latin typeface="Museo Moderno"/>
                <a:ea typeface="Museo Moderno"/>
                <a:cs typeface="Museo Moderno"/>
                <a:sym typeface="Museo Moderno"/>
              </a:rPr>
              <a:t>We look forward to engaging with you and exploring opportunities for collaboration.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9771" y="5583139"/>
            <a:ext cx="5207446" cy="195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1"/>
              </a:lnSpc>
            </a:pPr>
            <a:r>
              <a:rPr lang="en-US" sz="1604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Sanaa - Yemen</a:t>
            </a:r>
          </a:p>
          <a:p>
            <a:pPr algn="just">
              <a:lnSpc>
                <a:spcPts val="4011"/>
              </a:lnSpc>
            </a:pPr>
            <a:r>
              <a:rPr lang="en-US" sz="1604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+967-772002117</a:t>
            </a:r>
          </a:p>
          <a:p>
            <a:pPr algn="just">
              <a:lnSpc>
                <a:spcPts val="4011"/>
              </a:lnSpc>
            </a:pPr>
            <a:r>
              <a:rPr lang="en-US" sz="1604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ghassanbelaish@gmail.com</a:t>
            </a:r>
          </a:p>
          <a:p>
            <a:pPr algn="just">
              <a:lnSpc>
                <a:spcPts val="4011"/>
              </a:lnSpc>
            </a:pPr>
            <a:r>
              <a:rPr lang="en-US" sz="1604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6356" y="4273155"/>
            <a:ext cx="6151644" cy="6013845"/>
            <a:chOff x="0" y="0"/>
            <a:chExt cx="1620186" cy="1583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0186" cy="1583893"/>
            </a:xfrm>
            <a:custGeom>
              <a:avLst/>
              <a:gdLst/>
              <a:ahLst/>
              <a:cxnLst/>
              <a:rect l="l" t="t" r="r" b="b"/>
              <a:pathLst>
                <a:path w="1620186" h="1583893">
                  <a:moveTo>
                    <a:pt x="0" y="0"/>
                  </a:moveTo>
                  <a:lnTo>
                    <a:pt x="1620186" y="0"/>
                  </a:lnTo>
                  <a:lnTo>
                    <a:pt x="1620186" y="1583893"/>
                  </a:lnTo>
                  <a:lnTo>
                    <a:pt x="0" y="1583893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0186" cy="1621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40166" y="1305878"/>
            <a:ext cx="7952422" cy="7952422"/>
            <a:chOff x="0" y="0"/>
            <a:chExt cx="3331210" cy="3331210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0"/>
                  </a:moveTo>
                  <a:lnTo>
                    <a:pt x="0" y="0"/>
                  </a:lnTo>
                  <a:cubicBezTo>
                    <a:pt x="0" y="1840230"/>
                    <a:pt x="1490980" y="3331210"/>
                    <a:pt x="3331210" y="333121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2"/>
              <a:stretch>
                <a:fillRect l="-25187" r="-251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04950" y="1626137"/>
            <a:ext cx="6628301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World Oil and Gas Industry Performance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4950" y="3419352"/>
            <a:ext cx="5966668" cy="414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337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Objective: Analyze the relationship between oil production volumes, reserves, and natural resource rents across major producing nations</a:t>
            </a:r>
          </a:p>
          <a:p>
            <a:pPr marL="346390" lvl="1" indent="-173195" algn="just">
              <a:lnSpc>
                <a:spcPts val="3337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Scope: Global analysis from 1970-2025</a:t>
            </a:r>
          </a:p>
          <a:p>
            <a:pPr marL="692780" lvl="2" indent="-230927" algn="just">
              <a:lnSpc>
                <a:spcPts val="3337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Focus Areas:Production trends and growth patterns</a:t>
            </a:r>
          </a:p>
          <a:p>
            <a:pPr marL="692780" lvl="2" indent="-230927" algn="just">
              <a:lnSpc>
                <a:spcPts val="3337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Reserve management strategies</a:t>
            </a:r>
          </a:p>
          <a:p>
            <a:pPr marL="692780" lvl="2" indent="-230927" algn="just">
              <a:lnSpc>
                <a:spcPts val="3337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Economic impact through natural resource rents</a:t>
            </a:r>
          </a:p>
          <a:p>
            <a:pPr marL="692780" lvl="2" indent="-230927" algn="just">
              <a:lnSpc>
                <a:spcPts val="3337"/>
              </a:lnSpc>
              <a:buFont typeface="Arial"/>
              <a:buChar char="⚬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Comparative analysis of top producers</a:t>
            </a:r>
          </a:p>
          <a:p>
            <a:pPr algn="just">
              <a:lnSpc>
                <a:spcPts val="3337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689810"/>
            <a:ext cx="6628301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Talbleau link </a:t>
            </a:r>
            <a:r>
              <a:rPr lang="en-US" sz="3200" u="sng">
                <a:solidFill>
                  <a:srgbClr val="2E2B2B"/>
                </a:solidFill>
                <a:latin typeface="Museo Moderno"/>
                <a:ea typeface="Museo Moderno"/>
                <a:cs typeface="Museo Moderno"/>
                <a:sym typeface="Museo Moderno"/>
                <a:hlinkClick r:id="rId3" tooltip="https://public.tableau.com/shared/BM57MWHZG?:display_count=n&amp;:origin=viz_share_link"/>
              </a:rPr>
              <a:t>(klick here)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u="sng">
              <a:solidFill>
                <a:srgbClr val="2E2B2B"/>
              </a:solidFill>
              <a:latin typeface="Museo Moderno"/>
              <a:ea typeface="Museo Moderno"/>
              <a:cs typeface="Museo Moderno"/>
              <a:sym typeface="Museo Moderno"/>
              <a:hlinkClick r:id="rId3" tooltip="https://public.tableau.com/shared/BM57MWHZG?:display_count=n&amp;:origin=viz_share_lin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58800" y="0"/>
            <a:ext cx="5029200" cy="10287000"/>
            <a:chOff x="0" y="0"/>
            <a:chExt cx="13245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563" cy="2709333"/>
            </a:xfrm>
            <a:custGeom>
              <a:avLst/>
              <a:gdLst/>
              <a:ahLst/>
              <a:cxnLst/>
              <a:rect l="l" t="t" r="r" b="b"/>
              <a:pathLst>
                <a:path w="1324563" h="2709333">
                  <a:moveTo>
                    <a:pt x="0" y="0"/>
                  </a:moveTo>
                  <a:lnTo>
                    <a:pt x="1324563" y="0"/>
                  </a:lnTo>
                  <a:lnTo>
                    <a:pt x="13245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F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45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028700"/>
            <a:ext cx="7539976" cy="8017698"/>
            <a:chOff x="0" y="0"/>
            <a:chExt cx="812800" cy="864298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812800" cy="864298"/>
            </a:xfrm>
            <a:custGeom>
              <a:avLst/>
              <a:gdLst/>
              <a:ahLst/>
              <a:cxnLst/>
              <a:rect l="l" t="t" r="r" b="b"/>
              <a:pathLst>
                <a:path w="812800" h="864298">
                  <a:moveTo>
                    <a:pt x="812800" y="0"/>
                  </a:moveTo>
                  <a:lnTo>
                    <a:pt x="0" y="0"/>
                  </a:lnTo>
                  <a:lnTo>
                    <a:pt x="0" y="864298"/>
                  </a:lnTo>
                  <a:lnTo>
                    <a:pt x="812800" y="864298"/>
                  </a:lnTo>
                  <a:close/>
                </a:path>
              </a:pathLst>
            </a:custGeom>
            <a:blipFill>
              <a:blip r:embed="rId2"/>
              <a:stretch>
                <a:fillRect l="-44731" r="-44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029200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0742" y="3421379"/>
            <a:ext cx="6442918" cy="85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1"/>
              </a:lnSpc>
              <a:spcBef>
                <a:spcPct val="0"/>
              </a:spcBef>
            </a:pPr>
            <a:r>
              <a:rPr lang="en-US" sz="4937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Findings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4566" y="3832860"/>
            <a:ext cx="9933434" cy="4929467"/>
          </a:xfrm>
          <a:custGeom>
            <a:avLst/>
            <a:gdLst/>
            <a:ahLst/>
            <a:cxnLst/>
            <a:rect l="l" t="t" r="r" b="b"/>
            <a:pathLst>
              <a:path w="9933434" h="4929467">
                <a:moveTo>
                  <a:pt x="0" y="0"/>
                </a:moveTo>
                <a:lnTo>
                  <a:pt x="9933434" y="0"/>
                </a:lnTo>
                <a:lnTo>
                  <a:pt x="9933434" y="4929467"/>
                </a:lnTo>
                <a:lnTo>
                  <a:pt x="0" y="492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70935"/>
            <a:ext cx="6442918" cy="160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5"/>
              </a:lnSpc>
            </a:pPr>
            <a:r>
              <a:rPr lang="en-US" sz="2299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Global oil production has MORE THAN DOUBLED since 1970, reaching over 200,000 MB/D by 2025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0573" y="1348773"/>
            <a:ext cx="10273273" cy="222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sz="6952">
                <a:solidFill>
                  <a:srgbClr val="F2F2F2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Production Surge:</a:t>
            </a:r>
          </a:p>
          <a:p>
            <a:pPr algn="l">
              <a:lnSpc>
                <a:spcPts val="8053"/>
              </a:lnSpc>
              <a:spcBef>
                <a:spcPct val="0"/>
              </a:spcBef>
            </a:pPr>
            <a:r>
              <a:rPr lang="en-US" sz="5752">
                <a:solidFill>
                  <a:srgbClr val="F2F2F2"/>
                </a:solidFill>
                <a:latin typeface="Museo Moderno"/>
                <a:ea typeface="Museo Moderno"/>
                <a:cs typeface="Museo Moderno"/>
                <a:sym typeface="Museo Moderno"/>
              </a:rPr>
              <a:t> A 50-Year Transformation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4628"/>
            <a:ext cx="6442918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Key Statistics: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1970s Baseline: ~50,000 MB/D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1980 Jump: Sharp increase to ~120,000 MB/D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2025 Peak: Over 200,000 MB/D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Growth Rate: 300%+ increase over 5 decades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366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950680"/>
            <a:ext cx="9839366" cy="3738959"/>
          </a:xfrm>
          <a:custGeom>
            <a:avLst/>
            <a:gdLst/>
            <a:ahLst/>
            <a:cxnLst/>
            <a:rect l="l" t="t" r="r" b="b"/>
            <a:pathLst>
              <a:path w="9839366" h="3738959">
                <a:moveTo>
                  <a:pt x="0" y="0"/>
                </a:moveTo>
                <a:lnTo>
                  <a:pt x="9839366" y="0"/>
                </a:lnTo>
                <a:lnTo>
                  <a:pt x="9839366" y="3738959"/>
                </a:lnTo>
                <a:lnTo>
                  <a:pt x="0" y="373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996428" y="3644466"/>
            <a:ext cx="5996353" cy="28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Countries with high production can maintain or grow reserves through:</a:t>
            </a:r>
          </a:p>
          <a:p>
            <a:pPr marL="865496" lvl="2" indent="-288499" algn="just">
              <a:lnSpc>
                <a:spcPts val="3848"/>
              </a:lnSpc>
              <a:buFont typeface="Arial"/>
              <a:buChar char="⚬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New discoveries</a:t>
            </a:r>
          </a:p>
          <a:p>
            <a:pPr marL="865496" lvl="2" indent="-288499" algn="just">
              <a:lnSpc>
                <a:spcPts val="3848"/>
              </a:lnSpc>
              <a:buFont typeface="Arial"/>
              <a:buChar char="⚬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Technology improvements</a:t>
            </a:r>
          </a:p>
          <a:p>
            <a:pPr marL="865496" lvl="2" indent="-288499" algn="just">
              <a:lnSpc>
                <a:spcPts val="3848"/>
              </a:lnSpc>
              <a:buFont typeface="Arial"/>
              <a:buChar char="⚬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Enhanced recovery methods</a:t>
            </a:r>
          </a:p>
          <a:p>
            <a:pPr algn="just">
              <a:lnSpc>
                <a:spcPts val="3848"/>
              </a:lnSpc>
            </a:pPr>
            <a:endParaRPr lang="en-US" sz="20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96428" y="566380"/>
            <a:ext cx="62628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Production-Reserve-Rent Relationship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96428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Production ≠ Reserve Depletion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366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204258"/>
            <a:ext cx="9839366" cy="3972644"/>
          </a:xfrm>
          <a:custGeom>
            <a:avLst/>
            <a:gdLst/>
            <a:ahLst/>
            <a:cxnLst/>
            <a:rect l="l" t="t" r="r" b="b"/>
            <a:pathLst>
              <a:path w="9839366" h="3972644">
                <a:moveTo>
                  <a:pt x="0" y="0"/>
                </a:moveTo>
                <a:lnTo>
                  <a:pt x="9839366" y="0"/>
                </a:lnTo>
                <a:lnTo>
                  <a:pt x="9839366" y="3972645"/>
                </a:lnTo>
                <a:lnTo>
                  <a:pt x="0" y="397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996428" y="3644466"/>
            <a:ext cx="5996353" cy="28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High Dependency Countries: 10-20% of GDP (Russia, Middle East)</a:t>
            </a:r>
          </a:p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Moderate Dependency: 5-10% of GDP</a:t>
            </a:r>
          </a:p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Diversified Economies: &lt;5% despite high production (USA)</a:t>
            </a:r>
          </a:p>
          <a:p>
            <a:pPr algn="just">
              <a:lnSpc>
                <a:spcPts val="3848"/>
              </a:lnSpc>
            </a:pPr>
            <a:endParaRPr lang="en-US" sz="20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96428" y="566380"/>
            <a:ext cx="62628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Production-Reserve-Rent Relationship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96428" y="2554156"/>
            <a:ext cx="6262872" cy="93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Natural Resource Rents as % of GDP Varies Dramatically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9366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96428" y="3644466"/>
            <a:ext cx="5996353" cy="28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High Dependency Countries: 10-20% of GDP (Russia, Middle East)</a:t>
            </a:r>
          </a:p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Moderate Dependency: 5-10% of GDP</a:t>
            </a:r>
          </a:p>
          <a:p>
            <a:pPr marL="432748" lvl="1" indent="-216374" algn="just">
              <a:lnSpc>
                <a:spcPts val="3848"/>
              </a:lnSpc>
              <a:buFont typeface="Arial"/>
              <a:buChar char="•"/>
            </a:pPr>
            <a:r>
              <a:rPr lang="en-US" sz="20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Diversified Economies: &lt;5% despite high production (USA)</a:t>
            </a:r>
          </a:p>
          <a:p>
            <a:pPr algn="just">
              <a:lnSpc>
                <a:spcPts val="3848"/>
              </a:lnSpc>
            </a:pPr>
            <a:endParaRPr lang="en-US" sz="20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96428" y="566380"/>
            <a:ext cx="62628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Production-Reserve-Rent Relationship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96428" y="2554156"/>
            <a:ext cx="6262872" cy="93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Natural Resource Rents as % of GDP Varies Dramatically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1204258"/>
            <a:ext cx="9839366" cy="3972644"/>
          </a:xfrm>
          <a:custGeom>
            <a:avLst/>
            <a:gdLst/>
            <a:ahLst/>
            <a:cxnLst/>
            <a:rect l="l" t="t" r="r" b="b"/>
            <a:pathLst>
              <a:path w="9839366" h="3972644">
                <a:moveTo>
                  <a:pt x="0" y="0"/>
                </a:moveTo>
                <a:lnTo>
                  <a:pt x="9839366" y="0"/>
                </a:lnTo>
                <a:lnTo>
                  <a:pt x="9839366" y="3972645"/>
                </a:lnTo>
                <a:lnTo>
                  <a:pt x="0" y="397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9943" y="4788937"/>
            <a:ext cx="6034057" cy="566676"/>
            <a:chOff x="0" y="0"/>
            <a:chExt cx="4327413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413" cy="406400"/>
            </a:xfrm>
            <a:custGeom>
              <a:avLst/>
              <a:gdLst/>
              <a:ahLst/>
              <a:cxnLst/>
              <a:rect l="l" t="t" r="r" b="b"/>
              <a:pathLst>
                <a:path w="4327413" h="406400">
                  <a:moveTo>
                    <a:pt x="4124213" y="0"/>
                  </a:moveTo>
                  <a:cubicBezTo>
                    <a:pt x="4236437" y="0"/>
                    <a:pt x="4327413" y="90976"/>
                    <a:pt x="4327413" y="203200"/>
                  </a:cubicBezTo>
                  <a:cubicBezTo>
                    <a:pt x="4327413" y="315424"/>
                    <a:pt x="4236437" y="406400"/>
                    <a:pt x="41242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2741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09943" y="5710956"/>
            <a:ext cx="6034057" cy="2422287"/>
            <a:chOff x="0" y="0"/>
            <a:chExt cx="4327413" cy="1737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7413" cy="1737179"/>
            </a:xfrm>
            <a:custGeom>
              <a:avLst/>
              <a:gdLst/>
              <a:ahLst/>
              <a:cxnLst/>
              <a:rect l="l" t="t" r="r" b="b"/>
              <a:pathLst>
                <a:path w="4327413" h="1737179">
                  <a:moveTo>
                    <a:pt x="4124213" y="0"/>
                  </a:moveTo>
                  <a:cubicBezTo>
                    <a:pt x="4236437" y="0"/>
                    <a:pt x="4327413" y="388881"/>
                    <a:pt x="4327413" y="868590"/>
                  </a:cubicBezTo>
                  <a:cubicBezTo>
                    <a:pt x="4327413" y="1348298"/>
                    <a:pt x="4236437" y="1737179"/>
                    <a:pt x="4124213" y="1737179"/>
                  </a:cubicBezTo>
                  <a:lnTo>
                    <a:pt x="203200" y="1737179"/>
                  </a:lnTo>
                  <a:cubicBezTo>
                    <a:pt x="90976" y="1737179"/>
                    <a:pt x="0" y="1348298"/>
                    <a:pt x="0" y="868590"/>
                  </a:cubicBezTo>
                  <a:cubicBezTo>
                    <a:pt x="0" y="3888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27413" cy="177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15497" y="4788937"/>
            <a:ext cx="6305554" cy="566676"/>
            <a:chOff x="0" y="0"/>
            <a:chExt cx="452212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22121" cy="406400"/>
            </a:xfrm>
            <a:custGeom>
              <a:avLst/>
              <a:gdLst/>
              <a:ahLst/>
              <a:cxnLst/>
              <a:rect l="l" t="t" r="r" b="b"/>
              <a:pathLst>
                <a:path w="4522121" h="406400">
                  <a:moveTo>
                    <a:pt x="4318921" y="0"/>
                  </a:moveTo>
                  <a:cubicBezTo>
                    <a:pt x="4431145" y="0"/>
                    <a:pt x="4522121" y="90976"/>
                    <a:pt x="4522121" y="203200"/>
                  </a:cubicBezTo>
                  <a:cubicBezTo>
                    <a:pt x="4522121" y="315424"/>
                    <a:pt x="4431145" y="406400"/>
                    <a:pt x="43189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2212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15497" y="5710956"/>
            <a:ext cx="6305554" cy="2422287"/>
            <a:chOff x="0" y="0"/>
            <a:chExt cx="4522121" cy="17371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22121" cy="1737179"/>
            </a:xfrm>
            <a:custGeom>
              <a:avLst/>
              <a:gdLst/>
              <a:ahLst/>
              <a:cxnLst/>
              <a:rect l="l" t="t" r="r" b="b"/>
              <a:pathLst>
                <a:path w="4522121" h="1737179">
                  <a:moveTo>
                    <a:pt x="4318921" y="0"/>
                  </a:moveTo>
                  <a:cubicBezTo>
                    <a:pt x="4431145" y="0"/>
                    <a:pt x="4522121" y="388881"/>
                    <a:pt x="4522121" y="868590"/>
                  </a:cubicBezTo>
                  <a:cubicBezTo>
                    <a:pt x="4522121" y="1348298"/>
                    <a:pt x="4431145" y="1737179"/>
                    <a:pt x="4318921" y="1737179"/>
                  </a:cubicBezTo>
                  <a:lnTo>
                    <a:pt x="203200" y="1737179"/>
                  </a:lnTo>
                  <a:cubicBezTo>
                    <a:pt x="90976" y="1737179"/>
                    <a:pt x="0" y="1348298"/>
                    <a:pt x="0" y="868590"/>
                  </a:cubicBezTo>
                  <a:cubicBezTo>
                    <a:pt x="0" y="3888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522121" cy="177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854935" y="1904041"/>
            <a:ext cx="7611578" cy="177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  <a:spcBef>
                <a:spcPct val="0"/>
              </a:spcBef>
            </a:pPr>
            <a:r>
              <a:rPr lang="en-US" sz="5091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Country-Specific Patterns: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09943" y="4826897"/>
            <a:ext cx="6034057" cy="44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Russia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09943" y="5748916"/>
            <a:ext cx="6034057" cy="238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337" lvl="1" indent="-227169" algn="just">
              <a:lnSpc>
                <a:spcPts val="3851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Production: ~10,000 MB/D (stable growth)</a:t>
            </a:r>
          </a:p>
          <a:p>
            <a:pPr marL="454337" lvl="1" indent="-227169" algn="just">
              <a:lnSpc>
                <a:spcPts val="3851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Natural Resource Rents: 10-20% of GDP</a:t>
            </a:r>
          </a:p>
          <a:p>
            <a:pPr marL="454337" lvl="1" indent="-227169" algn="just">
              <a:lnSpc>
                <a:spcPts val="3851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Reserves: Sharp increase post-2010</a:t>
            </a:r>
          </a:p>
          <a:p>
            <a:pPr algn="just">
              <a:lnSpc>
                <a:spcPts val="3851"/>
              </a:lnSpc>
            </a:pPr>
            <a:endParaRPr lang="en-US" sz="21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15497" y="4826897"/>
            <a:ext cx="6305554" cy="44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Individual Countries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5497" y="5748916"/>
            <a:ext cx="6305554" cy="238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337" lvl="1" indent="-227169" algn="l">
              <a:lnSpc>
                <a:spcPts val="3851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Shows volatility in rents despite stable production</a:t>
            </a:r>
          </a:p>
          <a:p>
            <a:pPr marL="454337" lvl="1" indent="-227169" algn="l">
              <a:lnSpc>
                <a:spcPts val="3851"/>
              </a:lnSpc>
              <a:buFont typeface="Arial"/>
              <a:buChar char="•"/>
            </a:pPr>
            <a:r>
              <a:rPr lang="en-US" sz="21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Reserve fluctuations based on investment cycles</a:t>
            </a:r>
          </a:p>
          <a:p>
            <a:pPr algn="l">
              <a:lnSpc>
                <a:spcPts val="3851"/>
              </a:lnSpc>
            </a:pPr>
            <a:endParaRPr lang="en-US" sz="21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2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48634" cy="10348254"/>
            <a:chOff x="0" y="0"/>
            <a:chExt cx="2225155" cy="272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5154" cy="2725466"/>
            </a:xfrm>
            <a:custGeom>
              <a:avLst/>
              <a:gdLst/>
              <a:ahLst/>
              <a:cxnLst/>
              <a:rect l="l" t="t" r="r" b="b"/>
              <a:pathLst>
                <a:path w="2225154" h="2725466">
                  <a:moveTo>
                    <a:pt x="0" y="0"/>
                  </a:moveTo>
                  <a:lnTo>
                    <a:pt x="2225154" y="0"/>
                  </a:lnTo>
                  <a:lnTo>
                    <a:pt x="2225154" y="2725466"/>
                  </a:lnTo>
                  <a:lnTo>
                    <a:pt x="0" y="27254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5155" cy="276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48634" y="1588384"/>
            <a:ext cx="9839366" cy="3738959"/>
          </a:xfrm>
          <a:custGeom>
            <a:avLst/>
            <a:gdLst/>
            <a:ahLst/>
            <a:cxnLst/>
            <a:rect l="l" t="t" r="r" b="b"/>
            <a:pathLst>
              <a:path w="9839366" h="3738959">
                <a:moveTo>
                  <a:pt x="0" y="0"/>
                </a:moveTo>
                <a:lnTo>
                  <a:pt x="9839366" y="0"/>
                </a:lnTo>
                <a:lnTo>
                  <a:pt x="9839366" y="3738960"/>
                </a:lnTo>
                <a:lnTo>
                  <a:pt x="0" y="3738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8484" y="3230589"/>
            <a:ext cx="8011666" cy="698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Production Trends: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Global Total: 200,000+ MB/D (2025)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Growth Pattern: Steady increase with periodic plateaus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Recent Trend: Slowing growth rate despite absolute increases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Reserve Trends: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Volatility: Significant fluctuations post-2000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Peak Periods: Early 2000s, 2010s, 2020s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Pattern: Reserves respond to price cycles and investment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Economic Impact: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Natural Resource Rents: Fluctuating between 5-10% globally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Peak Rents: ~1980 (oil crisis era)</a:t>
            </a: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Recent Trend: Declining rent percentages despite higher production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6390" lvl="1" indent="-173195" algn="just">
              <a:lnSpc>
                <a:spcPts val="3080"/>
              </a:lnSpc>
              <a:buFont typeface="Arial"/>
              <a:buChar char="•"/>
            </a:pPr>
            <a:r>
              <a:rPr lang="en-US" sz="1604">
                <a:solidFill>
                  <a:srgbClr val="2E2B2B"/>
                </a:solidFill>
                <a:latin typeface="Montserrat"/>
                <a:ea typeface="Montserrat"/>
                <a:cs typeface="Montserrat"/>
                <a:sym typeface="Montserrat"/>
              </a:rPr>
              <a:t>Key Insight:Higher production volumes don't automatically translate to higher economic rents</a:t>
            </a:r>
          </a:p>
          <a:p>
            <a:pPr algn="just">
              <a:lnSpc>
                <a:spcPts val="3080"/>
              </a:lnSpc>
            </a:pPr>
            <a:endParaRPr lang="en-US" sz="1604">
              <a:solidFill>
                <a:srgbClr val="2E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7062" y="566380"/>
            <a:ext cx="626287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World Oil Industry: A Multi-Speed Landscape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7062" y="2554156"/>
            <a:ext cx="6262872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9F1211"/>
                </a:solidFill>
                <a:latin typeface="Museo Moderno"/>
                <a:ea typeface="Museo Moderno"/>
                <a:cs typeface="Museo Moderno"/>
                <a:sym typeface="Museo Moderno"/>
              </a:rPr>
              <a:t>Overall Performance Metrics: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Custom</PresentationFormat>
  <Paragraphs>145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Museo Moderno</vt:lpstr>
      <vt:lpstr>Arial</vt:lpstr>
      <vt:lpstr>Canva Sans</vt:lpstr>
      <vt:lpstr>Montserrat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Minimalist Company Profile Presentation </dc:title>
  <cp:lastModifiedBy>gass be</cp:lastModifiedBy>
  <cp:revision>2</cp:revision>
  <dcterms:created xsi:type="dcterms:W3CDTF">2006-08-16T00:00:00Z</dcterms:created>
  <dcterms:modified xsi:type="dcterms:W3CDTF">2026-02-20T19:59:32Z</dcterms:modified>
  <dc:identifier>DAHB4kKS080</dc:identifier>
</cp:coreProperties>
</file>